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912" y="414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9F67E-7307-4694-8BC9-7A755B8C102C}" type="datetimeFigureOut">
              <a:rPr lang="pt-BR" smtClean="0"/>
              <a:pPr/>
              <a:t>15/03/2016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85F1-E40D-4DAC-A490-E96041FA600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9F67E-7307-4694-8BC9-7A755B8C102C}" type="datetimeFigureOut">
              <a:rPr lang="pt-BR" smtClean="0"/>
              <a:pPr/>
              <a:t>15/03/2016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85F1-E40D-4DAC-A490-E96041FA600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9F67E-7307-4694-8BC9-7A755B8C102C}" type="datetimeFigureOut">
              <a:rPr lang="pt-BR" smtClean="0"/>
              <a:pPr/>
              <a:t>15/03/2016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85F1-E40D-4DAC-A490-E96041FA600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9F67E-7307-4694-8BC9-7A755B8C102C}" type="datetimeFigureOut">
              <a:rPr lang="pt-BR" smtClean="0"/>
              <a:pPr/>
              <a:t>15/03/2016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85F1-E40D-4DAC-A490-E96041FA600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9F67E-7307-4694-8BC9-7A755B8C102C}" type="datetimeFigureOut">
              <a:rPr lang="pt-BR" smtClean="0"/>
              <a:pPr/>
              <a:t>15/03/2016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85F1-E40D-4DAC-A490-E96041FA600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9F67E-7307-4694-8BC9-7A755B8C102C}" type="datetimeFigureOut">
              <a:rPr lang="pt-BR" smtClean="0"/>
              <a:pPr/>
              <a:t>15/03/2016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85F1-E40D-4DAC-A490-E96041FA600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9F67E-7307-4694-8BC9-7A755B8C102C}" type="datetimeFigureOut">
              <a:rPr lang="pt-BR" smtClean="0"/>
              <a:pPr/>
              <a:t>15/03/2016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85F1-E40D-4DAC-A490-E96041FA600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9F67E-7307-4694-8BC9-7A755B8C102C}" type="datetimeFigureOut">
              <a:rPr lang="pt-BR" smtClean="0"/>
              <a:pPr/>
              <a:t>15/03/2016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85F1-E40D-4DAC-A490-E96041FA600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9F67E-7307-4694-8BC9-7A755B8C102C}" type="datetimeFigureOut">
              <a:rPr lang="pt-BR" smtClean="0"/>
              <a:pPr/>
              <a:t>15/03/2016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85F1-E40D-4DAC-A490-E96041FA600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9F67E-7307-4694-8BC9-7A755B8C102C}" type="datetimeFigureOut">
              <a:rPr lang="pt-BR" smtClean="0"/>
              <a:pPr/>
              <a:t>15/03/2016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85F1-E40D-4DAC-A490-E96041FA600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9F67E-7307-4694-8BC9-7A755B8C102C}" type="datetimeFigureOut">
              <a:rPr lang="pt-BR" smtClean="0"/>
              <a:pPr/>
              <a:t>15/03/2016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85F1-E40D-4DAC-A490-E96041FA600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9F67E-7307-4694-8BC9-7A755B8C102C}" type="datetimeFigureOut">
              <a:rPr lang="pt-BR" smtClean="0"/>
              <a:pPr/>
              <a:t>15/03/2016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A185F1-E40D-4DAC-A490-E96041FA600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673100" y="873448"/>
            <a:ext cx="534818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400" dirty="0" err="1" smtClean="0"/>
              <a:t>RNAs</a:t>
            </a:r>
            <a:r>
              <a:rPr lang="pt-BR" sz="1400" dirty="0" smtClean="0"/>
              <a:t> are </a:t>
            </a:r>
            <a:r>
              <a:rPr lang="pt-BR" sz="1400" dirty="0" err="1" smtClean="0"/>
              <a:t>purified</a:t>
            </a:r>
            <a:r>
              <a:rPr lang="pt-BR" sz="1400" dirty="0" smtClean="0"/>
              <a:t> </a:t>
            </a:r>
            <a:r>
              <a:rPr lang="pt-BR" sz="1400" dirty="0" err="1" smtClean="0"/>
              <a:t>by</a:t>
            </a:r>
            <a:r>
              <a:rPr lang="pt-BR" sz="1400" dirty="0" smtClean="0"/>
              <a:t> </a:t>
            </a:r>
            <a:r>
              <a:rPr lang="pt-BR" sz="1400" dirty="0" err="1" smtClean="0"/>
              <a:t>the</a:t>
            </a:r>
            <a:r>
              <a:rPr lang="pt-BR" sz="1400" dirty="0" smtClean="0"/>
              <a:t> </a:t>
            </a:r>
            <a:r>
              <a:rPr lang="pt-BR" sz="1400" dirty="0" err="1" smtClean="0"/>
              <a:t>Trizol</a:t>
            </a:r>
            <a:r>
              <a:rPr lang="pt-BR" sz="1400" dirty="0" smtClean="0"/>
              <a:t> </a:t>
            </a:r>
            <a:r>
              <a:rPr lang="pt-BR" sz="1400" dirty="0" err="1" smtClean="0"/>
              <a:t>protocol</a:t>
            </a:r>
            <a:r>
              <a:rPr lang="pt-BR" sz="1400" dirty="0" smtClean="0"/>
              <a:t> </a:t>
            </a:r>
            <a:r>
              <a:rPr lang="pt-BR" sz="1400" dirty="0" err="1" smtClean="0"/>
              <a:t>and</a:t>
            </a:r>
            <a:r>
              <a:rPr lang="pt-BR" sz="1400" dirty="0" smtClean="0"/>
              <a:t> </a:t>
            </a:r>
            <a:r>
              <a:rPr lang="pt-BR" sz="1400" dirty="0" err="1" smtClean="0"/>
              <a:t>resuspended</a:t>
            </a:r>
            <a:r>
              <a:rPr lang="pt-BR" sz="1400" dirty="0" smtClean="0"/>
              <a:t> in </a:t>
            </a:r>
            <a:r>
              <a:rPr lang="pt-BR" sz="1400" dirty="0" err="1" smtClean="0"/>
              <a:t>water</a:t>
            </a:r>
            <a:r>
              <a:rPr lang="pt-BR" sz="1400" dirty="0" smtClean="0"/>
              <a:t>. </a:t>
            </a:r>
            <a:r>
              <a:rPr lang="pt-BR" sz="1400" dirty="0" err="1" smtClean="0"/>
              <a:t>An</a:t>
            </a:r>
            <a:r>
              <a:rPr lang="pt-BR" sz="1400" dirty="0" smtClean="0"/>
              <a:t> </a:t>
            </a:r>
            <a:r>
              <a:rPr lang="pt-BR" sz="1400" dirty="0" err="1" smtClean="0"/>
              <a:t>example</a:t>
            </a:r>
            <a:r>
              <a:rPr lang="pt-BR" sz="1400" dirty="0" smtClean="0"/>
              <a:t> is </a:t>
            </a:r>
            <a:r>
              <a:rPr lang="pt-BR" sz="1400" dirty="0" err="1" smtClean="0"/>
              <a:t>shown</a:t>
            </a:r>
            <a:r>
              <a:rPr lang="pt-BR" sz="1400" dirty="0" smtClean="0"/>
              <a:t> </a:t>
            </a:r>
            <a:r>
              <a:rPr lang="pt-BR" sz="1400" dirty="0" err="1" smtClean="0"/>
              <a:t>where</a:t>
            </a:r>
            <a:r>
              <a:rPr lang="pt-BR" sz="1400" dirty="0" smtClean="0"/>
              <a:t> 2 </a:t>
            </a:r>
            <a:r>
              <a:rPr lang="pt-BR" sz="1400" dirty="0" err="1" smtClean="0"/>
              <a:t>µl</a:t>
            </a:r>
            <a:r>
              <a:rPr lang="pt-BR" sz="1400" dirty="0" smtClean="0"/>
              <a:t> </a:t>
            </a:r>
            <a:r>
              <a:rPr lang="pt-BR" sz="1400" dirty="0" err="1" smtClean="0"/>
              <a:t>of</a:t>
            </a:r>
            <a:r>
              <a:rPr lang="pt-BR" sz="1400" dirty="0" smtClean="0"/>
              <a:t> 25 </a:t>
            </a:r>
            <a:r>
              <a:rPr lang="pt-BR" sz="1400" dirty="0" err="1"/>
              <a:t>µl</a:t>
            </a:r>
            <a:r>
              <a:rPr lang="pt-BR" sz="1400" dirty="0"/>
              <a:t> </a:t>
            </a:r>
            <a:r>
              <a:rPr lang="pt-BR" sz="1400" dirty="0" smtClean="0"/>
              <a:t>total volume </a:t>
            </a:r>
            <a:r>
              <a:rPr lang="pt-BR" sz="1400" dirty="0" err="1" smtClean="0"/>
              <a:t>were</a:t>
            </a:r>
            <a:r>
              <a:rPr lang="pt-BR" sz="1400" dirty="0" smtClean="0"/>
              <a:t> </a:t>
            </a:r>
            <a:r>
              <a:rPr lang="pt-BR" sz="1400" dirty="0" err="1" smtClean="0"/>
              <a:t>run</a:t>
            </a:r>
            <a:r>
              <a:rPr lang="pt-BR" sz="1400" dirty="0" smtClean="0"/>
              <a:t> </a:t>
            </a:r>
            <a:r>
              <a:rPr lang="pt-BR" sz="1400" dirty="0" err="1" smtClean="0"/>
              <a:t>on</a:t>
            </a:r>
            <a:r>
              <a:rPr lang="pt-BR" sz="1400" dirty="0" smtClean="0"/>
              <a:t> a 1xTBE gel):</a:t>
            </a:r>
            <a:endParaRPr lang="pt-BR" sz="1400" dirty="0"/>
          </a:p>
        </p:txBody>
      </p:sp>
      <p:grpSp>
        <p:nvGrpSpPr>
          <p:cNvPr id="10" name="Grupo 9"/>
          <p:cNvGrpSpPr/>
          <p:nvPr/>
        </p:nvGrpSpPr>
        <p:grpSpPr>
          <a:xfrm>
            <a:off x="836712" y="1663700"/>
            <a:ext cx="1370013" cy="1973263"/>
            <a:chOff x="1320800" y="1663700"/>
            <a:chExt cx="1370013" cy="1973263"/>
          </a:xfrm>
        </p:grpSpPr>
        <p:pic>
          <p:nvPicPr>
            <p:cNvPr id="5" name="Picture 6" descr="melfcrna"/>
            <p:cNvPicPr>
              <a:picLocks noChangeAspect="1" noChangeArrowheads="1"/>
            </p:cNvPicPr>
            <p:nvPr/>
          </p:nvPicPr>
          <p:blipFill>
            <a:blip r:embed="rId2" cstate="print"/>
            <a:srcRect l="11015" t="5902" r="42917" b="15347"/>
            <a:stretch>
              <a:fillRect/>
            </a:stretch>
          </p:blipFill>
          <p:spPr bwMode="auto">
            <a:xfrm>
              <a:off x="1341438" y="1908175"/>
              <a:ext cx="1349375" cy="17287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 Box 7"/>
            <p:cNvSpPr txBox="1">
              <a:spLocks noChangeArrowheads="1"/>
            </p:cNvSpPr>
            <p:nvPr/>
          </p:nvSpPr>
          <p:spPr bwMode="auto">
            <a:xfrm>
              <a:off x="1320800" y="1663700"/>
              <a:ext cx="134902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1200" dirty="0"/>
                <a:t>ST    1     2      3     4</a:t>
              </a:r>
            </a:p>
          </p:txBody>
        </p:sp>
      </p:grp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2636912" y="1982937"/>
            <a:ext cx="230640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200" dirty="0"/>
              <a:t>ST: lambda Hind3</a:t>
            </a:r>
          </a:p>
          <a:p>
            <a:r>
              <a:rPr lang="pt-BR" sz="1200" dirty="0" smtClean="0"/>
              <a:t>1: RNA FCR3 </a:t>
            </a:r>
            <a:r>
              <a:rPr lang="pt-BR" sz="1200" dirty="0"/>
              <a:t>1. </a:t>
            </a:r>
            <a:r>
              <a:rPr lang="pt-BR" sz="1200" dirty="0" err="1" smtClean="0"/>
              <a:t>estimated</a:t>
            </a:r>
            <a:r>
              <a:rPr lang="pt-BR" sz="1200" dirty="0" smtClean="0"/>
              <a:t> ~1µg/</a:t>
            </a:r>
            <a:r>
              <a:rPr lang="pt-BR" sz="1200" dirty="0" err="1" smtClean="0"/>
              <a:t>µl</a:t>
            </a:r>
            <a:endParaRPr lang="pt-BR" sz="1200" dirty="0"/>
          </a:p>
          <a:p>
            <a:r>
              <a:rPr lang="pt-BR" sz="1200" dirty="0"/>
              <a:t>2: </a:t>
            </a:r>
            <a:r>
              <a:rPr lang="pt-BR" sz="1200" dirty="0" smtClean="0"/>
              <a:t>RNA </a:t>
            </a:r>
            <a:r>
              <a:rPr lang="pt-BR" sz="1200" dirty="0"/>
              <a:t>FCR3 </a:t>
            </a:r>
            <a:r>
              <a:rPr lang="pt-BR" sz="1200" dirty="0" smtClean="0"/>
              <a:t>2. </a:t>
            </a:r>
            <a:r>
              <a:rPr lang="pt-BR" sz="1200" dirty="0" err="1" smtClean="0"/>
              <a:t>estimated</a:t>
            </a:r>
            <a:r>
              <a:rPr lang="pt-BR" sz="1200" dirty="0" smtClean="0"/>
              <a:t> ~1µg/</a:t>
            </a:r>
            <a:r>
              <a:rPr lang="pt-BR" sz="1200" dirty="0" err="1" smtClean="0"/>
              <a:t>µl</a:t>
            </a:r>
            <a:endParaRPr lang="pt-BR" sz="1200" dirty="0"/>
          </a:p>
          <a:p>
            <a:r>
              <a:rPr lang="pt-BR" sz="1200" dirty="0"/>
              <a:t>3: </a:t>
            </a:r>
            <a:r>
              <a:rPr lang="pt-BR" sz="1200" dirty="0" smtClean="0"/>
              <a:t>3D7 RNA 1. </a:t>
            </a:r>
            <a:r>
              <a:rPr lang="pt-BR" sz="1200" dirty="0" err="1" smtClean="0"/>
              <a:t>estimated</a:t>
            </a:r>
            <a:r>
              <a:rPr lang="pt-BR" sz="1200" dirty="0" smtClean="0"/>
              <a:t> ~3 </a:t>
            </a:r>
            <a:r>
              <a:rPr lang="pt-BR" sz="1200" dirty="0" err="1"/>
              <a:t>µg</a:t>
            </a:r>
            <a:r>
              <a:rPr lang="pt-BR" sz="1200" dirty="0"/>
              <a:t>/</a:t>
            </a:r>
            <a:r>
              <a:rPr lang="pt-BR" sz="1200" dirty="0" err="1"/>
              <a:t>µl</a:t>
            </a:r>
            <a:endParaRPr lang="pt-BR" sz="1200" dirty="0"/>
          </a:p>
          <a:p>
            <a:r>
              <a:rPr lang="pt-BR" sz="1200" dirty="0"/>
              <a:t>4: </a:t>
            </a:r>
            <a:r>
              <a:rPr lang="pt-BR" sz="1200" dirty="0" smtClean="0"/>
              <a:t>3D7 RNA 2. </a:t>
            </a:r>
            <a:r>
              <a:rPr lang="pt-BR" sz="1200" dirty="0" err="1" smtClean="0"/>
              <a:t>estimated</a:t>
            </a:r>
            <a:r>
              <a:rPr lang="pt-BR" sz="1200" dirty="0" smtClean="0"/>
              <a:t> ~3 </a:t>
            </a:r>
            <a:r>
              <a:rPr lang="pt-BR" sz="1200" dirty="0" err="1"/>
              <a:t>µg</a:t>
            </a:r>
            <a:r>
              <a:rPr lang="pt-BR" sz="1200" dirty="0"/>
              <a:t>/</a:t>
            </a:r>
            <a:r>
              <a:rPr lang="pt-BR" sz="1200" dirty="0" err="1"/>
              <a:t>µl</a:t>
            </a:r>
            <a:endParaRPr lang="pt-BR" sz="1200" dirty="0"/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1340768" y="3851920"/>
            <a:ext cx="4968552" cy="495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dirty="0" err="1" smtClean="0"/>
              <a:t>DNAse</a:t>
            </a:r>
            <a:r>
              <a:rPr lang="pt-BR" dirty="0" smtClean="0"/>
              <a:t> 1 </a:t>
            </a:r>
            <a:r>
              <a:rPr lang="pt-BR" dirty="0" err="1" smtClean="0"/>
              <a:t>reaction</a:t>
            </a:r>
            <a:r>
              <a:rPr lang="pt-BR" dirty="0" smtClean="0"/>
              <a:t> </a:t>
            </a:r>
            <a:r>
              <a:rPr lang="pt-BR" dirty="0" err="1" smtClean="0"/>
              <a:t>and</a:t>
            </a:r>
            <a:r>
              <a:rPr lang="pt-BR" dirty="0" smtClean="0"/>
              <a:t> </a:t>
            </a:r>
            <a:r>
              <a:rPr lang="pt-BR" dirty="0" err="1" smtClean="0"/>
              <a:t>cDNA</a:t>
            </a:r>
            <a:r>
              <a:rPr lang="pt-BR" dirty="0" smtClean="0"/>
              <a:t> </a:t>
            </a:r>
            <a:r>
              <a:rPr lang="pt-BR" dirty="0" err="1" smtClean="0"/>
              <a:t>synthesis</a:t>
            </a:r>
            <a:endParaRPr lang="pt-BR" dirty="0" smtClean="0"/>
          </a:p>
          <a:p>
            <a:endParaRPr lang="pt-BR" dirty="0"/>
          </a:p>
          <a:p>
            <a:r>
              <a:rPr lang="pt-BR" sz="1400" dirty="0" smtClean="0"/>
              <a:t>Do </a:t>
            </a:r>
            <a:r>
              <a:rPr lang="pt-BR" sz="1400" dirty="0" err="1" smtClean="0"/>
              <a:t>the</a:t>
            </a:r>
            <a:r>
              <a:rPr lang="pt-BR" sz="1400" dirty="0" smtClean="0"/>
              <a:t> DNAse1 </a:t>
            </a:r>
            <a:r>
              <a:rPr lang="pt-BR" sz="1400" dirty="0" err="1" smtClean="0"/>
              <a:t>reaction</a:t>
            </a:r>
            <a:r>
              <a:rPr lang="pt-BR" sz="1400" dirty="0" smtClean="0"/>
              <a:t> </a:t>
            </a:r>
            <a:r>
              <a:rPr lang="pt-BR" sz="1400" dirty="0" err="1" smtClean="0"/>
              <a:t>following</a:t>
            </a:r>
            <a:r>
              <a:rPr lang="pt-BR" sz="1400" dirty="0" smtClean="0"/>
              <a:t> </a:t>
            </a:r>
            <a:r>
              <a:rPr lang="pt-BR" sz="1400" dirty="0" err="1" smtClean="0"/>
              <a:t>the</a:t>
            </a:r>
            <a:r>
              <a:rPr lang="pt-BR" sz="1400" dirty="0" smtClean="0"/>
              <a:t> </a:t>
            </a:r>
            <a:r>
              <a:rPr lang="pt-BR" sz="1400" dirty="0" err="1" smtClean="0"/>
              <a:t>manufacturer’s</a:t>
            </a:r>
            <a:r>
              <a:rPr lang="pt-BR" sz="1400" dirty="0" smtClean="0"/>
              <a:t> </a:t>
            </a:r>
            <a:r>
              <a:rPr lang="pt-BR" sz="1400" dirty="0" err="1" smtClean="0"/>
              <a:t>instructions</a:t>
            </a:r>
            <a:r>
              <a:rPr lang="pt-BR" sz="1400" dirty="0" smtClean="0"/>
              <a:t>. </a:t>
            </a:r>
            <a:r>
              <a:rPr lang="pt-BR" sz="1400" dirty="0" err="1" smtClean="0"/>
              <a:t>Here</a:t>
            </a:r>
            <a:r>
              <a:rPr lang="pt-BR" sz="1400" dirty="0" smtClean="0"/>
              <a:t>, </a:t>
            </a:r>
            <a:r>
              <a:rPr lang="pt-BR" sz="1400" dirty="0" err="1" smtClean="0"/>
              <a:t>the</a:t>
            </a:r>
            <a:r>
              <a:rPr lang="pt-BR" sz="1400" dirty="0" smtClean="0"/>
              <a:t> </a:t>
            </a:r>
            <a:r>
              <a:rPr lang="pt-BR" sz="1400" dirty="0" err="1" smtClean="0"/>
              <a:t>DNAse</a:t>
            </a:r>
            <a:r>
              <a:rPr lang="pt-BR" sz="1400" dirty="0" smtClean="0"/>
              <a:t> </a:t>
            </a:r>
            <a:r>
              <a:rPr lang="pt-BR" sz="1400" dirty="0" err="1" smtClean="0"/>
              <a:t>reaction</a:t>
            </a:r>
            <a:r>
              <a:rPr lang="pt-BR" sz="1400" dirty="0" smtClean="0"/>
              <a:t> </a:t>
            </a:r>
            <a:r>
              <a:rPr lang="pt-BR" sz="1400" dirty="0" err="1" smtClean="0"/>
              <a:t>was</a:t>
            </a:r>
            <a:r>
              <a:rPr lang="pt-BR" sz="1400" dirty="0" smtClean="0"/>
              <a:t> </a:t>
            </a:r>
            <a:r>
              <a:rPr lang="pt-BR" sz="1400" dirty="0" err="1" smtClean="0"/>
              <a:t>done</a:t>
            </a:r>
            <a:r>
              <a:rPr lang="pt-BR" sz="1400" dirty="0" smtClean="0"/>
              <a:t> </a:t>
            </a:r>
            <a:r>
              <a:rPr lang="pt-BR" sz="1400" dirty="0" err="1" smtClean="0"/>
              <a:t>with</a:t>
            </a:r>
            <a:r>
              <a:rPr lang="pt-BR" sz="1400" dirty="0" smtClean="0"/>
              <a:t> 4 </a:t>
            </a:r>
            <a:r>
              <a:rPr lang="pt-BR" sz="1400" dirty="0" err="1"/>
              <a:t>µl</a:t>
            </a:r>
            <a:r>
              <a:rPr lang="pt-BR" sz="1400" dirty="0"/>
              <a:t> </a:t>
            </a:r>
            <a:r>
              <a:rPr lang="pt-BR" sz="1400" dirty="0" smtClean="0"/>
              <a:t>FCR3 </a:t>
            </a:r>
            <a:r>
              <a:rPr lang="pt-BR" sz="1400" dirty="0"/>
              <a:t>RNA </a:t>
            </a:r>
            <a:r>
              <a:rPr lang="pt-BR" sz="1400" dirty="0" err="1" smtClean="0"/>
              <a:t>and</a:t>
            </a:r>
            <a:r>
              <a:rPr lang="pt-BR" sz="1400" dirty="0" smtClean="0"/>
              <a:t> </a:t>
            </a:r>
            <a:r>
              <a:rPr lang="pt-BR" sz="1400" dirty="0"/>
              <a:t>4µl 3D7 </a:t>
            </a:r>
            <a:r>
              <a:rPr lang="pt-BR" sz="1400" dirty="0" smtClean="0"/>
              <a:t>RNA. </a:t>
            </a:r>
            <a:r>
              <a:rPr lang="pt-BR" sz="1400" dirty="0" err="1" smtClean="0"/>
              <a:t>The</a:t>
            </a:r>
            <a:r>
              <a:rPr lang="pt-BR" sz="1400" dirty="0" smtClean="0"/>
              <a:t> </a:t>
            </a:r>
            <a:r>
              <a:rPr lang="pt-BR" sz="1400" dirty="0" err="1" smtClean="0"/>
              <a:t>RT-reaction</a:t>
            </a:r>
            <a:r>
              <a:rPr lang="pt-BR" sz="1400" dirty="0" smtClean="0"/>
              <a:t> </a:t>
            </a:r>
            <a:r>
              <a:rPr lang="pt-BR" sz="1400" dirty="0" err="1" smtClean="0"/>
              <a:t>was</a:t>
            </a:r>
            <a:r>
              <a:rPr lang="pt-BR" sz="1400" dirty="0" smtClean="0"/>
              <a:t> </a:t>
            </a:r>
            <a:r>
              <a:rPr lang="pt-BR" sz="1400" dirty="0" err="1" smtClean="0"/>
              <a:t>done</a:t>
            </a:r>
            <a:r>
              <a:rPr lang="pt-BR" sz="1400" dirty="0" smtClean="0"/>
              <a:t> in </a:t>
            </a:r>
            <a:r>
              <a:rPr lang="pt-BR" sz="1400" dirty="0"/>
              <a:t>120 </a:t>
            </a:r>
            <a:r>
              <a:rPr lang="pt-BR" sz="1400" dirty="0" err="1"/>
              <a:t>µl</a:t>
            </a:r>
            <a:r>
              <a:rPr lang="pt-BR" sz="1400" dirty="0"/>
              <a:t> </a:t>
            </a:r>
            <a:r>
              <a:rPr lang="pt-BR" sz="1400" dirty="0" smtClean="0"/>
              <a:t>volume (3D7, </a:t>
            </a:r>
            <a:r>
              <a:rPr lang="pt-BR" sz="1400" dirty="0" err="1" smtClean="0"/>
              <a:t>or</a:t>
            </a:r>
            <a:r>
              <a:rPr lang="pt-BR" sz="1400" dirty="0" smtClean="0"/>
              <a:t> FCR3 </a:t>
            </a:r>
            <a:r>
              <a:rPr lang="pt-BR" sz="1400" dirty="0" err="1" smtClean="0"/>
              <a:t>samples</a:t>
            </a:r>
            <a:r>
              <a:rPr lang="pt-BR" sz="1400" dirty="0" smtClean="0"/>
              <a:t>: </a:t>
            </a:r>
            <a:r>
              <a:rPr lang="pt-BR" sz="1400" dirty="0"/>
              <a:t>40µl</a:t>
            </a:r>
            <a:r>
              <a:rPr lang="pt-BR" sz="1400" dirty="0" smtClean="0"/>
              <a:t>). I </a:t>
            </a:r>
            <a:r>
              <a:rPr lang="pt-BR" sz="1400" dirty="0" err="1" smtClean="0"/>
              <a:t>pipetted</a:t>
            </a:r>
            <a:r>
              <a:rPr lang="pt-BR" sz="1400" dirty="0" smtClean="0"/>
              <a:t>:</a:t>
            </a:r>
            <a:endParaRPr lang="pt-BR" sz="1400" dirty="0"/>
          </a:p>
          <a:p>
            <a:r>
              <a:rPr lang="pt-BR" sz="1400" dirty="0" smtClean="0"/>
              <a:t>DNAse1 RNA 		22 </a:t>
            </a:r>
            <a:r>
              <a:rPr lang="pt-BR" sz="1400" dirty="0" err="1"/>
              <a:t>µl</a:t>
            </a:r>
            <a:r>
              <a:rPr lang="pt-BR" sz="1400" dirty="0"/>
              <a:t> 	</a:t>
            </a:r>
            <a:r>
              <a:rPr lang="pt-BR" sz="1400" dirty="0" smtClean="0"/>
              <a:t>10 </a:t>
            </a:r>
            <a:r>
              <a:rPr lang="pt-BR" sz="1400" dirty="0" err="1" smtClean="0"/>
              <a:t>µl</a:t>
            </a:r>
            <a:endParaRPr lang="pt-BR" sz="1400" dirty="0"/>
          </a:p>
          <a:p>
            <a:r>
              <a:rPr lang="pt-BR" sz="1400" dirty="0" err="1" smtClean="0"/>
              <a:t>random</a:t>
            </a:r>
            <a:r>
              <a:rPr lang="pt-BR" sz="1400" dirty="0" smtClean="0"/>
              <a:t> </a:t>
            </a:r>
            <a:r>
              <a:rPr lang="pt-BR" sz="1400" dirty="0" err="1"/>
              <a:t>oligos</a:t>
            </a:r>
            <a:r>
              <a:rPr lang="pt-BR" sz="1400" dirty="0"/>
              <a:t> 10 </a:t>
            </a:r>
            <a:r>
              <a:rPr lang="pt-BR" sz="1400" dirty="0" err="1"/>
              <a:t>pmol</a:t>
            </a:r>
            <a:r>
              <a:rPr lang="pt-BR" sz="1400" dirty="0"/>
              <a:t>/</a:t>
            </a:r>
            <a:r>
              <a:rPr lang="pt-BR" sz="1400" dirty="0" err="1"/>
              <a:t>µl</a:t>
            </a:r>
            <a:r>
              <a:rPr lang="pt-BR" sz="1400" dirty="0"/>
              <a:t>          </a:t>
            </a:r>
            <a:r>
              <a:rPr lang="pt-BR" sz="1400" dirty="0" smtClean="0"/>
              <a:t>	6 </a:t>
            </a:r>
            <a:r>
              <a:rPr lang="pt-BR" sz="1400" dirty="0" err="1" smtClean="0"/>
              <a:t>µl</a:t>
            </a:r>
            <a:r>
              <a:rPr lang="pt-BR" sz="1400" dirty="0" smtClean="0"/>
              <a:t> 	2 </a:t>
            </a:r>
            <a:r>
              <a:rPr lang="pt-BR" sz="1400" dirty="0" err="1" smtClean="0"/>
              <a:t>µl</a:t>
            </a:r>
            <a:endParaRPr lang="pt-BR" sz="1400" dirty="0"/>
          </a:p>
          <a:p>
            <a:r>
              <a:rPr lang="pt-BR" sz="1400" dirty="0" smtClean="0"/>
              <a:t> H</a:t>
            </a:r>
            <a:r>
              <a:rPr lang="pt-BR" sz="1400" baseline="-25000" dirty="0" smtClean="0"/>
              <a:t>2</a:t>
            </a:r>
            <a:r>
              <a:rPr lang="pt-BR" sz="1400" dirty="0" smtClean="0"/>
              <a:t>O			50 </a:t>
            </a:r>
            <a:r>
              <a:rPr lang="pt-BR" sz="1400" dirty="0" err="1" smtClean="0"/>
              <a:t>µl</a:t>
            </a:r>
            <a:r>
              <a:rPr lang="pt-BR" sz="1400" dirty="0" smtClean="0"/>
              <a:t>	12.5 </a:t>
            </a:r>
            <a:r>
              <a:rPr lang="pt-BR" sz="1400" dirty="0" err="1"/>
              <a:t>µl</a:t>
            </a:r>
            <a:endParaRPr lang="pt-BR" sz="1400" dirty="0"/>
          </a:p>
          <a:p>
            <a:r>
              <a:rPr lang="pt-BR" sz="1400" dirty="0" smtClean="0"/>
              <a:t>--------------------- </a:t>
            </a:r>
            <a:r>
              <a:rPr lang="pt-BR" sz="1400" dirty="0" err="1"/>
              <a:t>heat</a:t>
            </a:r>
            <a:r>
              <a:rPr lang="pt-BR" sz="1400" dirty="0"/>
              <a:t> </a:t>
            </a:r>
            <a:r>
              <a:rPr lang="pt-BR" sz="1400" dirty="0" smtClean="0"/>
              <a:t>65°C</a:t>
            </a:r>
            <a:r>
              <a:rPr lang="pt-BR" sz="1400" dirty="0"/>
              <a:t>, 5 </a:t>
            </a:r>
            <a:r>
              <a:rPr lang="pt-BR" sz="1400" dirty="0" err="1" smtClean="0"/>
              <a:t>min</a:t>
            </a:r>
            <a:r>
              <a:rPr lang="pt-BR" sz="1400" dirty="0" smtClean="0"/>
              <a:t>, </a:t>
            </a:r>
            <a:r>
              <a:rPr lang="pt-BR" sz="1400" dirty="0" err="1" smtClean="0"/>
              <a:t>then</a:t>
            </a:r>
            <a:r>
              <a:rPr lang="pt-BR" sz="1400" dirty="0" smtClean="0"/>
              <a:t> </a:t>
            </a:r>
            <a:r>
              <a:rPr lang="pt-BR" sz="1400" dirty="0" err="1" smtClean="0"/>
              <a:t>on</a:t>
            </a:r>
            <a:r>
              <a:rPr lang="pt-BR" sz="1400" dirty="0" smtClean="0"/>
              <a:t> ice, </a:t>
            </a:r>
            <a:r>
              <a:rPr lang="pt-BR" sz="1400" dirty="0" err="1" smtClean="0"/>
              <a:t>then</a:t>
            </a:r>
            <a:r>
              <a:rPr lang="pt-BR" sz="1400" dirty="0" smtClean="0"/>
              <a:t> RT----------------</a:t>
            </a:r>
            <a:endParaRPr lang="pt-BR" sz="1400" dirty="0"/>
          </a:p>
          <a:p>
            <a:r>
              <a:rPr lang="pt-BR" sz="1400" dirty="0" err="1" smtClean="0"/>
              <a:t>dNTPs</a:t>
            </a:r>
            <a:r>
              <a:rPr lang="pt-BR" sz="1400" dirty="0" smtClean="0"/>
              <a:t> </a:t>
            </a:r>
            <a:r>
              <a:rPr lang="pt-BR" sz="1400" dirty="0"/>
              <a:t>10 mM </a:t>
            </a:r>
            <a:r>
              <a:rPr lang="pt-BR" sz="1400" dirty="0" smtClean="0"/>
              <a:t>		12 </a:t>
            </a:r>
            <a:r>
              <a:rPr lang="pt-BR" sz="1400" dirty="0" err="1" smtClean="0"/>
              <a:t>µl</a:t>
            </a:r>
            <a:r>
              <a:rPr lang="pt-BR" sz="1400" dirty="0" smtClean="0"/>
              <a:t>	4 </a:t>
            </a:r>
            <a:r>
              <a:rPr lang="pt-BR" sz="1400" dirty="0" err="1" smtClean="0"/>
              <a:t>µl</a:t>
            </a:r>
            <a:endParaRPr lang="pt-BR" sz="1400" dirty="0"/>
          </a:p>
          <a:p>
            <a:r>
              <a:rPr lang="pt-BR" sz="1400" dirty="0" err="1" smtClean="0"/>
              <a:t>RNAse</a:t>
            </a:r>
            <a:r>
              <a:rPr lang="pt-BR" sz="1400" dirty="0" smtClean="0"/>
              <a:t> </a:t>
            </a:r>
            <a:r>
              <a:rPr lang="pt-BR" sz="1400" dirty="0" err="1" smtClean="0"/>
              <a:t>inhibitor</a:t>
            </a:r>
            <a:r>
              <a:rPr lang="pt-BR" sz="1400" dirty="0" smtClean="0"/>
              <a:t> (e.g. </a:t>
            </a:r>
            <a:r>
              <a:rPr lang="pt-BR" sz="1400" dirty="0" err="1" smtClean="0"/>
              <a:t>Ribolock</a:t>
            </a:r>
            <a:r>
              <a:rPr lang="pt-BR" sz="1400" dirty="0" smtClean="0"/>
              <a:t>)	6 </a:t>
            </a:r>
            <a:r>
              <a:rPr lang="pt-BR" sz="1400" dirty="0" err="1" smtClean="0"/>
              <a:t>µl</a:t>
            </a:r>
            <a:r>
              <a:rPr lang="pt-BR" sz="1400" dirty="0" smtClean="0"/>
              <a:t>	2 </a:t>
            </a:r>
            <a:r>
              <a:rPr lang="pt-BR" sz="1400" dirty="0" err="1" smtClean="0"/>
              <a:t>µl</a:t>
            </a:r>
            <a:endParaRPr lang="pt-BR" sz="1400" dirty="0"/>
          </a:p>
          <a:p>
            <a:r>
              <a:rPr lang="pt-BR" sz="1400" dirty="0" smtClean="0"/>
              <a:t>RT </a:t>
            </a:r>
            <a:r>
              <a:rPr lang="pt-BR" sz="1400" dirty="0" err="1"/>
              <a:t>Reaction</a:t>
            </a:r>
            <a:r>
              <a:rPr lang="pt-BR" sz="1400" dirty="0"/>
              <a:t> buffer </a:t>
            </a:r>
            <a:r>
              <a:rPr lang="pt-BR" sz="1400" dirty="0" smtClean="0"/>
              <a:t>5x		24 </a:t>
            </a:r>
            <a:r>
              <a:rPr lang="pt-BR" sz="1400" dirty="0" err="1" smtClean="0"/>
              <a:t>µl</a:t>
            </a:r>
            <a:r>
              <a:rPr lang="pt-BR" sz="1400" dirty="0" smtClean="0"/>
              <a:t> 	8 </a:t>
            </a:r>
            <a:r>
              <a:rPr lang="pt-BR" sz="1400" dirty="0" err="1" smtClean="0"/>
              <a:t>µl</a:t>
            </a:r>
            <a:endParaRPr lang="pt-BR" sz="1400" dirty="0"/>
          </a:p>
          <a:p>
            <a:endParaRPr lang="pt-BR" sz="1400" i="1" dirty="0" smtClean="0"/>
          </a:p>
          <a:p>
            <a:r>
              <a:rPr lang="pt-BR" sz="1400" i="1" dirty="0" smtClean="0"/>
              <a:t>Mix </a:t>
            </a:r>
            <a:r>
              <a:rPr lang="pt-BR" sz="1400" i="1" dirty="0" err="1" smtClean="0"/>
              <a:t>all</a:t>
            </a:r>
            <a:r>
              <a:rPr lang="pt-BR" sz="1400" i="1" dirty="0" smtClean="0"/>
              <a:t> </a:t>
            </a:r>
            <a:r>
              <a:rPr lang="pt-BR" sz="1400" i="1" dirty="0" err="1" smtClean="0"/>
              <a:t>and</a:t>
            </a:r>
            <a:r>
              <a:rPr lang="pt-BR" sz="1400" i="1" dirty="0" smtClean="0"/>
              <a:t> </a:t>
            </a:r>
            <a:r>
              <a:rPr lang="pt-BR" sz="1400" i="1" dirty="0" err="1" smtClean="0"/>
              <a:t>take</a:t>
            </a:r>
            <a:r>
              <a:rPr lang="pt-BR" sz="1400" i="1" dirty="0" smtClean="0"/>
              <a:t> out 9.5 </a:t>
            </a:r>
            <a:r>
              <a:rPr lang="pt-BR" sz="1400" i="1" dirty="0" err="1" smtClean="0"/>
              <a:t>µl</a:t>
            </a:r>
            <a:r>
              <a:rPr lang="pt-BR" sz="1400" i="1" dirty="0" smtClean="0"/>
              <a:t> for </a:t>
            </a:r>
            <a:r>
              <a:rPr lang="pt-BR" sz="1400" i="1" dirty="0" err="1" smtClean="0"/>
              <a:t>the</a:t>
            </a:r>
            <a:r>
              <a:rPr lang="pt-BR" sz="1400" i="1" dirty="0" smtClean="0"/>
              <a:t> RT- </a:t>
            </a:r>
            <a:r>
              <a:rPr lang="pt-BR" sz="1400" i="1" dirty="0" err="1" smtClean="0"/>
              <a:t>control</a:t>
            </a:r>
            <a:r>
              <a:rPr lang="pt-BR" sz="1400" i="1" dirty="0" smtClean="0"/>
              <a:t>! To </a:t>
            </a:r>
            <a:r>
              <a:rPr lang="pt-BR" sz="1400" i="1" dirty="0" err="1" smtClean="0"/>
              <a:t>the</a:t>
            </a:r>
            <a:r>
              <a:rPr lang="pt-BR" sz="1400" i="1" dirty="0" smtClean="0"/>
              <a:t> major </a:t>
            </a:r>
            <a:r>
              <a:rPr lang="pt-BR" sz="1400" i="1" dirty="0" err="1" smtClean="0"/>
              <a:t>part</a:t>
            </a:r>
            <a:r>
              <a:rPr lang="pt-BR" sz="1400" i="1" dirty="0" smtClean="0"/>
              <a:t>, </a:t>
            </a:r>
            <a:r>
              <a:rPr lang="pt-BR" sz="1400" i="1" dirty="0" err="1" smtClean="0"/>
              <a:t>pipet</a:t>
            </a:r>
            <a:r>
              <a:rPr lang="pt-BR" sz="1400" i="1" dirty="0" smtClean="0"/>
              <a:t>:</a:t>
            </a:r>
          </a:p>
          <a:p>
            <a:endParaRPr lang="pt-BR" sz="1400" dirty="0" smtClean="0"/>
          </a:p>
          <a:p>
            <a:r>
              <a:rPr lang="pt-BR" sz="1400" dirty="0" smtClean="0"/>
              <a:t>RT (</a:t>
            </a:r>
            <a:r>
              <a:rPr lang="pt-BR" sz="1400" dirty="0" err="1" smtClean="0"/>
              <a:t>here</a:t>
            </a:r>
            <a:r>
              <a:rPr lang="pt-BR" sz="1400" dirty="0" smtClean="0"/>
              <a:t>: </a:t>
            </a:r>
            <a:r>
              <a:rPr lang="pt-BR" sz="1400" dirty="0" err="1" smtClean="0"/>
              <a:t>RevertAid</a:t>
            </a:r>
            <a:r>
              <a:rPr lang="pt-BR" sz="1400" dirty="0" smtClean="0"/>
              <a:t> Fermentas)	5.5 </a:t>
            </a:r>
            <a:r>
              <a:rPr lang="pt-BR" sz="1400" dirty="0" err="1" smtClean="0"/>
              <a:t>µl</a:t>
            </a:r>
            <a:r>
              <a:rPr lang="pt-BR" sz="1400" dirty="0" smtClean="0"/>
              <a:t> 	</a:t>
            </a:r>
            <a:r>
              <a:rPr lang="pt-BR" sz="1400" dirty="0" smtClean="0">
                <a:sym typeface="Wingdings" pitchFamily="2" charset="2"/>
              </a:rPr>
              <a:t>1,5</a:t>
            </a:r>
            <a:r>
              <a:rPr lang="pt-BR" sz="1400" dirty="0" err="1" smtClean="0">
                <a:sym typeface="Wingdings" pitchFamily="2" charset="2"/>
              </a:rPr>
              <a:t>µl</a:t>
            </a:r>
            <a:endParaRPr lang="pt-BR" sz="1400" dirty="0">
              <a:sym typeface="Wingdings" pitchFamily="2" charset="2"/>
            </a:endParaRPr>
          </a:p>
          <a:p>
            <a:r>
              <a:rPr lang="pt-BR" sz="1400" dirty="0" smtClean="0">
                <a:sym typeface="Wingdings" pitchFamily="2" charset="2"/>
              </a:rPr>
              <a:t>			--------           --------</a:t>
            </a:r>
            <a:endParaRPr lang="pt-BR" sz="1400" dirty="0">
              <a:sym typeface="Wingdings" pitchFamily="2" charset="2"/>
            </a:endParaRPr>
          </a:p>
          <a:p>
            <a:r>
              <a:rPr lang="pt-BR" sz="1400" dirty="0" smtClean="0">
                <a:sym typeface="Wingdings" pitchFamily="2" charset="2"/>
              </a:rPr>
              <a:t>		120 </a:t>
            </a:r>
            <a:r>
              <a:rPr lang="pt-BR" sz="1400" dirty="0" err="1">
                <a:sym typeface="Wingdings" pitchFamily="2" charset="2"/>
              </a:rPr>
              <a:t>µl</a:t>
            </a:r>
            <a:r>
              <a:rPr lang="pt-BR" sz="1400" dirty="0">
                <a:sym typeface="Wingdings" pitchFamily="2" charset="2"/>
              </a:rPr>
              <a:t> </a:t>
            </a:r>
            <a:r>
              <a:rPr lang="pt-BR" sz="1400" dirty="0" smtClean="0">
                <a:sym typeface="Wingdings" pitchFamily="2" charset="2"/>
              </a:rPr>
              <a:t>(~0,1</a:t>
            </a:r>
            <a:r>
              <a:rPr lang="pt-BR" sz="1400" dirty="0" err="1" smtClean="0">
                <a:sym typeface="Wingdings" pitchFamily="2" charset="2"/>
              </a:rPr>
              <a:t>µg</a:t>
            </a:r>
            <a:r>
              <a:rPr lang="pt-BR" sz="1400" dirty="0" smtClean="0">
                <a:sym typeface="Wingdings" pitchFamily="2" charset="2"/>
              </a:rPr>
              <a:t>/</a:t>
            </a:r>
            <a:r>
              <a:rPr lang="pt-BR" sz="1400" dirty="0" err="1" smtClean="0">
                <a:sym typeface="Wingdings" pitchFamily="2" charset="2"/>
              </a:rPr>
              <a:t>µl</a:t>
            </a:r>
            <a:r>
              <a:rPr lang="pt-BR" sz="1400" dirty="0" smtClean="0">
                <a:sym typeface="Wingdings" pitchFamily="2" charset="2"/>
              </a:rPr>
              <a:t>)      40 </a:t>
            </a:r>
            <a:r>
              <a:rPr lang="pt-BR" sz="1400" dirty="0" err="1">
                <a:sym typeface="Wingdings" pitchFamily="2" charset="2"/>
              </a:rPr>
              <a:t>µl</a:t>
            </a:r>
            <a:r>
              <a:rPr lang="pt-BR" sz="1400" dirty="0">
                <a:sym typeface="Wingdings" pitchFamily="2" charset="2"/>
              </a:rPr>
              <a:t> </a:t>
            </a:r>
            <a:r>
              <a:rPr lang="pt-BR" sz="1400" dirty="0" smtClean="0">
                <a:sym typeface="Wingdings" pitchFamily="2" charset="2"/>
              </a:rPr>
              <a:t>(~0.05</a:t>
            </a:r>
            <a:r>
              <a:rPr lang="pt-BR" sz="1400" dirty="0" err="1" smtClean="0">
                <a:sym typeface="Wingdings" pitchFamily="2" charset="2"/>
              </a:rPr>
              <a:t>µg</a:t>
            </a:r>
            <a:r>
              <a:rPr lang="pt-BR" sz="1400" dirty="0" smtClean="0">
                <a:sym typeface="Wingdings" pitchFamily="2" charset="2"/>
              </a:rPr>
              <a:t>/</a:t>
            </a:r>
            <a:r>
              <a:rPr lang="pt-BR" sz="1400" dirty="0" err="1" smtClean="0">
                <a:sym typeface="Wingdings" pitchFamily="2" charset="2"/>
              </a:rPr>
              <a:t>µl</a:t>
            </a:r>
            <a:r>
              <a:rPr lang="pt-BR" sz="1400" dirty="0" smtClean="0">
                <a:sym typeface="Wingdings" pitchFamily="2" charset="2"/>
              </a:rPr>
              <a:t>)</a:t>
            </a:r>
          </a:p>
          <a:p>
            <a:r>
              <a:rPr lang="pt-BR" sz="1400" dirty="0" err="1" smtClean="0">
                <a:sym typeface="Wingdings" pitchFamily="2" charset="2"/>
              </a:rPr>
              <a:t>Incubate</a:t>
            </a:r>
            <a:r>
              <a:rPr lang="pt-BR" sz="1400" dirty="0" smtClean="0">
                <a:sym typeface="Wingdings" pitchFamily="2" charset="2"/>
              </a:rPr>
              <a:t> 5 </a:t>
            </a:r>
            <a:r>
              <a:rPr lang="pt-BR" sz="1400" dirty="0" err="1" smtClean="0">
                <a:sym typeface="Wingdings" pitchFamily="2" charset="2"/>
              </a:rPr>
              <a:t>min</a:t>
            </a:r>
            <a:r>
              <a:rPr lang="pt-BR" sz="1400" dirty="0" smtClean="0">
                <a:sym typeface="Wingdings" pitchFamily="2" charset="2"/>
              </a:rPr>
              <a:t> </a:t>
            </a:r>
            <a:r>
              <a:rPr lang="pt-BR" sz="1400" dirty="0" err="1" smtClean="0">
                <a:sym typeface="Wingdings" pitchFamily="2" charset="2"/>
              </a:rPr>
              <a:t>at</a:t>
            </a:r>
            <a:r>
              <a:rPr lang="pt-BR" sz="1400" dirty="0" smtClean="0">
                <a:sym typeface="Wingdings" pitchFamily="2" charset="2"/>
              </a:rPr>
              <a:t> RT, </a:t>
            </a:r>
            <a:r>
              <a:rPr lang="pt-BR" sz="1400" dirty="0" err="1" smtClean="0">
                <a:sym typeface="Wingdings" pitchFamily="2" charset="2"/>
              </a:rPr>
              <a:t>then</a:t>
            </a:r>
            <a:r>
              <a:rPr lang="pt-BR" sz="1400" dirty="0" smtClean="0">
                <a:sym typeface="Wingdings" pitchFamily="2" charset="2"/>
              </a:rPr>
              <a:t> 50 </a:t>
            </a:r>
            <a:r>
              <a:rPr lang="pt-BR" sz="1400" dirty="0" err="1" smtClean="0">
                <a:sym typeface="Wingdings" pitchFamily="2" charset="2"/>
              </a:rPr>
              <a:t>min</a:t>
            </a:r>
            <a:r>
              <a:rPr lang="pt-BR" sz="1400" dirty="0" smtClean="0">
                <a:sym typeface="Wingdings" pitchFamily="2" charset="2"/>
              </a:rPr>
              <a:t> </a:t>
            </a:r>
            <a:r>
              <a:rPr lang="pt-BR" sz="1400" dirty="0" err="1" smtClean="0">
                <a:sym typeface="Wingdings" pitchFamily="2" charset="2"/>
              </a:rPr>
              <a:t>at</a:t>
            </a:r>
            <a:r>
              <a:rPr lang="pt-BR" sz="1400" dirty="0" smtClean="0">
                <a:sym typeface="Wingdings" pitchFamily="2" charset="2"/>
              </a:rPr>
              <a:t> 42°C. </a:t>
            </a:r>
            <a:r>
              <a:rPr lang="pt-BR" sz="1400" dirty="0" err="1" smtClean="0">
                <a:sym typeface="Wingdings" pitchFamily="2" charset="2"/>
              </a:rPr>
              <a:t>Stop</a:t>
            </a:r>
            <a:r>
              <a:rPr lang="pt-BR" sz="1400" dirty="0" smtClean="0">
                <a:sym typeface="Wingdings" pitchFamily="2" charset="2"/>
              </a:rPr>
              <a:t> </a:t>
            </a:r>
            <a:r>
              <a:rPr lang="pt-BR" sz="1400" dirty="0" err="1" smtClean="0">
                <a:sym typeface="Wingdings" pitchFamily="2" charset="2"/>
              </a:rPr>
              <a:t>the</a:t>
            </a:r>
            <a:r>
              <a:rPr lang="pt-BR" sz="1400" dirty="0" smtClean="0">
                <a:sym typeface="Wingdings" pitchFamily="2" charset="2"/>
              </a:rPr>
              <a:t> </a:t>
            </a:r>
            <a:r>
              <a:rPr lang="pt-BR" sz="1400" dirty="0" err="1" smtClean="0">
                <a:sym typeface="Wingdings" pitchFamily="2" charset="2"/>
              </a:rPr>
              <a:t>reaction</a:t>
            </a:r>
            <a:r>
              <a:rPr lang="pt-BR" sz="1400" dirty="0" smtClean="0">
                <a:sym typeface="Wingdings" pitchFamily="2" charset="2"/>
              </a:rPr>
              <a:t> </a:t>
            </a:r>
            <a:r>
              <a:rPr lang="pt-BR" sz="1400" dirty="0" err="1" smtClean="0">
                <a:sym typeface="Wingdings" pitchFamily="2" charset="2"/>
              </a:rPr>
              <a:t>by</a:t>
            </a:r>
            <a:r>
              <a:rPr lang="pt-BR" sz="1400" dirty="0" smtClean="0">
                <a:sym typeface="Wingdings" pitchFamily="2" charset="2"/>
              </a:rPr>
              <a:t> </a:t>
            </a:r>
            <a:r>
              <a:rPr lang="pt-BR" sz="1400" dirty="0" err="1" smtClean="0">
                <a:sym typeface="Wingdings" pitchFamily="2" charset="2"/>
              </a:rPr>
              <a:t>heating</a:t>
            </a:r>
            <a:r>
              <a:rPr lang="pt-BR" sz="1400" dirty="0" smtClean="0">
                <a:sym typeface="Wingdings" pitchFamily="2" charset="2"/>
              </a:rPr>
              <a:t> to 70°C for 10 </a:t>
            </a:r>
            <a:r>
              <a:rPr lang="pt-BR" sz="1400" dirty="0" err="1" smtClean="0">
                <a:sym typeface="Wingdings" pitchFamily="2" charset="2"/>
              </a:rPr>
              <a:t>min</a:t>
            </a:r>
            <a:r>
              <a:rPr lang="pt-BR" sz="1400" dirty="0" smtClean="0">
                <a:sym typeface="Wingdings" pitchFamily="2" charset="2"/>
              </a:rPr>
              <a:t> </a:t>
            </a:r>
            <a:r>
              <a:rPr lang="pt-BR" sz="1400" dirty="0" err="1" smtClean="0">
                <a:sym typeface="Wingdings" pitchFamily="2" charset="2"/>
              </a:rPr>
              <a:t>and</a:t>
            </a:r>
            <a:r>
              <a:rPr lang="pt-BR" sz="1400" dirty="0" smtClean="0">
                <a:sym typeface="Wingdings" pitchFamily="2" charset="2"/>
              </a:rPr>
              <a:t> </a:t>
            </a:r>
            <a:r>
              <a:rPr lang="pt-BR" sz="1400" dirty="0" err="1" smtClean="0">
                <a:sym typeface="Wingdings" pitchFamily="2" charset="2"/>
              </a:rPr>
              <a:t>store</a:t>
            </a:r>
            <a:r>
              <a:rPr lang="pt-BR" sz="1400" dirty="0" smtClean="0">
                <a:sym typeface="Wingdings" pitchFamily="2" charset="2"/>
              </a:rPr>
              <a:t> </a:t>
            </a:r>
            <a:r>
              <a:rPr lang="pt-BR" sz="1400" dirty="0" err="1" smtClean="0">
                <a:sym typeface="Wingdings" pitchFamily="2" charset="2"/>
              </a:rPr>
              <a:t>the</a:t>
            </a:r>
            <a:r>
              <a:rPr lang="pt-BR" sz="1400" dirty="0" smtClean="0">
                <a:sym typeface="Wingdings" pitchFamily="2" charset="2"/>
              </a:rPr>
              <a:t> </a:t>
            </a:r>
            <a:r>
              <a:rPr lang="pt-BR" sz="1400" dirty="0" err="1" smtClean="0">
                <a:sym typeface="Wingdings" pitchFamily="2" charset="2"/>
              </a:rPr>
              <a:t>cDNA</a:t>
            </a:r>
            <a:r>
              <a:rPr lang="pt-BR" sz="1400" dirty="0" smtClean="0">
                <a:sym typeface="Wingdings" pitchFamily="2" charset="2"/>
              </a:rPr>
              <a:t> </a:t>
            </a:r>
            <a:r>
              <a:rPr lang="pt-BR" sz="1400" dirty="0" err="1" smtClean="0">
                <a:sym typeface="Wingdings" pitchFamily="2" charset="2"/>
              </a:rPr>
              <a:t>at</a:t>
            </a:r>
            <a:r>
              <a:rPr lang="pt-BR" sz="1400" smtClean="0">
                <a:sym typeface="Wingdings" pitchFamily="2" charset="2"/>
              </a:rPr>
              <a:t> -20°C.</a:t>
            </a:r>
            <a:endParaRPr lang="pt-BR" sz="1400" dirty="0"/>
          </a:p>
        </p:txBody>
      </p:sp>
      <p:sp>
        <p:nvSpPr>
          <p:cNvPr id="9" name="CaixaDeTexto 8"/>
          <p:cNvSpPr txBox="1"/>
          <p:nvPr/>
        </p:nvSpPr>
        <p:spPr>
          <a:xfrm>
            <a:off x="908720" y="395536"/>
            <a:ext cx="4866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1" dirty="0" smtClean="0"/>
              <a:t>P. </a:t>
            </a:r>
            <a:r>
              <a:rPr lang="pt-BR" i="1" dirty="0" err="1" smtClean="0"/>
              <a:t>falciparum</a:t>
            </a:r>
            <a:r>
              <a:rPr lang="pt-BR" i="1" dirty="0" smtClean="0"/>
              <a:t> </a:t>
            </a:r>
            <a:r>
              <a:rPr lang="pt-BR" dirty="0" smtClean="0"/>
              <a:t>RNA </a:t>
            </a:r>
            <a:r>
              <a:rPr lang="pt-BR" dirty="0" err="1" smtClean="0"/>
              <a:t>purification</a:t>
            </a:r>
            <a:r>
              <a:rPr lang="pt-BR" dirty="0" smtClean="0"/>
              <a:t> </a:t>
            </a:r>
            <a:r>
              <a:rPr lang="pt-BR" dirty="0" err="1" smtClean="0"/>
              <a:t>and</a:t>
            </a:r>
            <a:r>
              <a:rPr lang="pt-BR" dirty="0" smtClean="0"/>
              <a:t> </a:t>
            </a:r>
            <a:r>
              <a:rPr lang="pt-BR" dirty="0" err="1" smtClean="0"/>
              <a:t>cDNA</a:t>
            </a:r>
            <a:r>
              <a:rPr lang="pt-BR" dirty="0" smtClean="0"/>
              <a:t> </a:t>
            </a:r>
            <a:r>
              <a:rPr lang="pt-BR" dirty="0" err="1" smtClean="0"/>
              <a:t>synthesis</a:t>
            </a:r>
            <a:endParaRPr lang="pt-B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</Words>
  <Application>Microsoft Office PowerPoint</Application>
  <PresentationFormat>Apresentação na tela (4:3)</PresentationFormat>
  <Paragraphs>25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gerd</dc:creator>
  <cp:lastModifiedBy>Gerd</cp:lastModifiedBy>
  <cp:revision>3</cp:revision>
  <dcterms:created xsi:type="dcterms:W3CDTF">2015-09-15T14:37:52Z</dcterms:created>
  <dcterms:modified xsi:type="dcterms:W3CDTF">2016-03-15T13:44:57Z</dcterms:modified>
</cp:coreProperties>
</file>